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A7AAE2F-DC64-4E6F-B172-F7C0175A22C1}"/>
    <pc:docChg chg="modSld">
      <pc:chgData name="" userId="" providerId="" clId="Web-{9A7AAE2F-DC64-4E6F-B172-F7C0175A22C1}" dt="2019-07-05T14:11:17.304" v="555" actId="20577"/>
      <pc:docMkLst>
        <pc:docMk/>
      </pc:docMkLst>
      <pc:sldChg chg="modSp">
        <pc:chgData name="" userId="" providerId="" clId="Web-{9A7AAE2F-DC64-4E6F-B172-F7C0175A22C1}" dt="2019-07-05T13:57:24.941" v="112" actId="20577"/>
        <pc:sldMkLst>
          <pc:docMk/>
          <pc:sldMk cId="754059438" sldId="256"/>
        </pc:sldMkLst>
        <pc:spChg chg="mod">
          <ac:chgData name="" userId="" providerId="" clId="Web-{9A7AAE2F-DC64-4E6F-B172-F7C0175A22C1}" dt="2019-07-05T13:57:24.941" v="112" actId="20577"/>
          <ac:spMkLst>
            <pc:docMk/>
            <pc:sldMk cId="754059438" sldId="256"/>
            <ac:spMk id="3" creationId="{00000000-0000-0000-0000-000000000000}"/>
          </ac:spMkLst>
        </pc:spChg>
      </pc:sldChg>
      <pc:sldChg chg="modSp">
        <pc:chgData name="" userId="" providerId="" clId="Web-{9A7AAE2F-DC64-4E6F-B172-F7C0175A22C1}" dt="2019-07-05T14:01:03.413" v="211" actId="20577"/>
        <pc:sldMkLst>
          <pc:docMk/>
          <pc:sldMk cId="238920616" sldId="258"/>
        </pc:sldMkLst>
        <pc:spChg chg="mod">
          <ac:chgData name="" userId="" providerId="" clId="Web-{9A7AAE2F-DC64-4E6F-B172-F7C0175A22C1}" dt="2019-07-05T13:58:45.270" v="141" actId="20577"/>
          <ac:spMkLst>
            <pc:docMk/>
            <pc:sldMk cId="238920616" sldId="258"/>
            <ac:spMk id="2" creationId="{00000000-0000-0000-0000-000000000000}"/>
          </ac:spMkLst>
        </pc:spChg>
        <pc:spChg chg="mod">
          <ac:chgData name="" userId="" providerId="" clId="Web-{9A7AAE2F-DC64-4E6F-B172-F7C0175A22C1}" dt="2019-07-05T14:01:03.413" v="211" actId="20577"/>
          <ac:spMkLst>
            <pc:docMk/>
            <pc:sldMk cId="238920616" sldId="258"/>
            <ac:spMk id="3" creationId="{00000000-0000-0000-0000-000000000000}"/>
          </ac:spMkLst>
        </pc:spChg>
      </pc:sldChg>
      <pc:sldChg chg="modSp">
        <pc:chgData name="" userId="" providerId="" clId="Web-{9A7AAE2F-DC64-4E6F-B172-F7C0175A22C1}" dt="2019-07-05T14:02:45.414" v="269" actId="20577"/>
        <pc:sldMkLst>
          <pc:docMk/>
          <pc:sldMk cId="1627872547" sldId="259"/>
        </pc:sldMkLst>
        <pc:spChg chg="mod">
          <ac:chgData name="" userId="" providerId="" clId="Web-{9A7AAE2F-DC64-4E6F-B172-F7C0175A22C1}" dt="2019-07-05T14:01:21.304" v="215" actId="20577"/>
          <ac:spMkLst>
            <pc:docMk/>
            <pc:sldMk cId="1627872547" sldId="259"/>
            <ac:spMk id="2" creationId="{00000000-0000-0000-0000-000000000000}"/>
          </ac:spMkLst>
        </pc:spChg>
        <pc:spChg chg="mod">
          <ac:chgData name="" userId="" providerId="" clId="Web-{9A7AAE2F-DC64-4E6F-B172-F7C0175A22C1}" dt="2019-07-05T14:02:45.414" v="269" actId="20577"/>
          <ac:spMkLst>
            <pc:docMk/>
            <pc:sldMk cId="1627872547" sldId="259"/>
            <ac:spMk id="3" creationId="{00000000-0000-0000-0000-000000000000}"/>
          </ac:spMkLst>
        </pc:spChg>
      </pc:sldChg>
      <pc:sldChg chg="modSp">
        <pc:chgData name="" userId="" providerId="" clId="Web-{9A7AAE2F-DC64-4E6F-B172-F7C0175A22C1}" dt="2019-07-05T14:04:46.510" v="320" actId="20577"/>
        <pc:sldMkLst>
          <pc:docMk/>
          <pc:sldMk cId="3952013735" sldId="260"/>
        </pc:sldMkLst>
        <pc:spChg chg="mod">
          <ac:chgData name="" userId="" providerId="" clId="Web-{9A7AAE2F-DC64-4E6F-B172-F7C0175A22C1}" dt="2019-07-05T14:03:21.181" v="275" actId="20577"/>
          <ac:spMkLst>
            <pc:docMk/>
            <pc:sldMk cId="3952013735" sldId="260"/>
            <ac:spMk id="2" creationId="{00000000-0000-0000-0000-000000000000}"/>
          </ac:spMkLst>
        </pc:spChg>
        <pc:spChg chg="mod">
          <ac:chgData name="" userId="" providerId="" clId="Web-{9A7AAE2F-DC64-4E6F-B172-F7C0175A22C1}" dt="2019-07-05T14:04:46.510" v="320" actId="20577"/>
          <ac:spMkLst>
            <pc:docMk/>
            <pc:sldMk cId="3952013735" sldId="260"/>
            <ac:spMk id="3" creationId="{00000000-0000-0000-0000-000000000000}"/>
          </ac:spMkLst>
        </pc:spChg>
      </pc:sldChg>
      <pc:sldChg chg="modSp">
        <pc:chgData name="" userId="" providerId="" clId="Web-{9A7AAE2F-DC64-4E6F-B172-F7C0175A22C1}" dt="2019-07-05T14:08:13.566" v="435" actId="20577"/>
        <pc:sldMkLst>
          <pc:docMk/>
          <pc:sldMk cId="881587947" sldId="261"/>
        </pc:sldMkLst>
        <pc:spChg chg="mod">
          <ac:chgData name="" userId="" providerId="" clId="Web-{9A7AAE2F-DC64-4E6F-B172-F7C0175A22C1}" dt="2019-07-05T14:05:01.964" v="326" actId="20577"/>
          <ac:spMkLst>
            <pc:docMk/>
            <pc:sldMk cId="881587947" sldId="261"/>
            <ac:spMk id="2" creationId="{00000000-0000-0000-0000-000000000000}"/>
          </ac:spMkLst>
        </pc:spChg>
        <pc:spChg chg="mod">
          <ac:chgData name="" userId="" providerId="" clId="Web-{9A7AAE2F-DC64-4E6F-B172-F7C0175A22C1}" dt="2019-07-05T14:08:13.566" v="435" actId="20577"/>
          <ac:spMkLst>
            <pc:docMk/>
            <pc:sldMk cId="881587947" sldId="261"/>
            <ac:spMk id="3" creationId="{00000000-0000-0000-0000-000000000000}"/>
          </ac:spMkLst>
        </pc:spChg>
      </pc:sldChg>
      <pc:sldChg chg="modSp">
        <pc:chgData name="" userId="" providerId="" clId="Web-{9A7AAE2F-DC64-4E6F-B172-F7C0175A22C1}" dt="2019-07-05T14:11:15.616" v="553" actId="20577"/>
        <pc:sldMkLst>
          <pc:docMk/>
          <pc:sldMk cId="3372505092" sldId="263"/>
        </pc:sldMkLst>
        <pc:spChg chg="mod">
          <ac:chgData name="" userId="" providerId="" clId="Web-{9A7AAE2F-DC64-4E6F-B172-F7C0175A22C1}" dt="2019-07-05T14:08:45.363" v="441" actId="20577"/>
          <ac:spMkLst>
            <pc:docMk/>
            <pc:sldMk cId="3372505092" sldId="263"/>
            <ac:spMk id="2" creationId="{00000000-0000-0000-0000-000000000000}"/>
          </ac:spMkLst>
        </pc:spChg>
        <pc:spChg chg="mod">
          <ac:chgData name="" userId="" providerId="" clId="Web-{9A7AAE2F-DC64-4E6F-B172-F7C0175A22C1}" dt="2019-07-05T14:10:23.428" v="525" actId="20577"/>
          <ac:spMkLst>
            <pc:docMk/>
            <pc:sldMk cId="3372505092" sldId="263"/>
            <ac:spMk id="3" creationId="{00000000-0000-0000-0000-000000000000}"/>
          </ac:spMkLst>
        </pc:spChg>
        <pc:spChg chg="mod">
          <ac:chgData name="" userId="" providerId="" clId="Web-{9A7AAE2F-DC64-4E6F-B172-F7C0175A22C1}" dt="2019-07-05T14:11:15.616" v="553" actId="20577"/>
          <ac:spMkLst>
            <pc:docMk/>
            <pc:sldMk cId="3372505092" sldId="263"/>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7C6BCF-BE6E-4509-BF11-584F605FC585}"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19DFC-B2B5-480A-97D4-CAC160CE9356}" type="slidenum">
              <a:rPr lang="en-US" smtClean="0"/>
              <a:t>‹#›</a:t>
            </a:fld>
            <a:endParaRPr lang="en-US"/>
          </a:p>
        </p:txBody>
      </p:sp>
    </p:spTree>
    <p:extLst>
      <p:ext uri="{BB962C8B-B14F-4D97-AF65-F5344CB8AC3E}">
        <p14:creationId xmlns:p14="http://schemas.microsoft.com/office/powerpoint/2010/main" val="887204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7C6BCF-BE6E-4509-BF11-584F605FC585}"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19DFC-B2B5-480A-97D4-CAC160CE9356}" type="slidenum">
              <a:rPr lang="en-US" smtClean="0"/>
              <a:t>‹#›</a:t>
            </a:fld>
            <a:endParaRPr lang="en-US"/>
          </a:p>
        </p:txBody>
      </p:sp>
    </p:spTree>
    <p:extLst>
      <p:ext uri="{BB962C8B-B14F-4D97-AF65-F5344CB8AC3E}">
        <p14:creationId xmlns:p14="http://schemas.microsoft.com/office/powerpoint/2010/main" val="151263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7C6BCF-BE6E-4509-BF11-584F605FC585}"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19DFC-B2B5-480A-97D4-CAC160CE9356}" type="slidenum">
              <a:rPr lang="en-US" smtClean="0"/>
              <a:t>‹#›</a:t>
            </a:fld>
            <a:endParaRPr lang="en-US"/>
          </a:p>
        </p:txBody>
      </p:sp>
    </p:spTree>
    <p:extLst>
      <p:ext uri="{BB962C8B-B14F-4D97-AF65-F5344CB8AC3E}">
        <p14:creationId xmlns:p14="http://schemas.microsoft.com/office/powerpoint/2010/main" val="351797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7C6BCF-BE6E-4509-BF11-584F605FC585}"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19DFC-B2B5-480A-97D4-CAC160CE9356}" type="slidenum">
              <a:rPr lang="en-US" smtClean="0"/>
              <a:t>‹#›</a:t>
            </a:fld>
            <a:endParaRPr lang="en-US"/>
          </a:p>
        </p:txBody>
      </p:sp>
    </p:spTree>
    <p:extLst>
      <p:ext uri="{BB962C8B-B14F-4D97-AF65-F5344CB8AC3E}">
        <p14:creationId xmlns:p14="http://schemas.microsoft.com/office/powerpoint/2010/main" val="140428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C6BCF-BE6E-4509-BF11-584F605FC585}" type="datetimeFigureOut">
              <a:rPr lang="en-US" smtClean="0"/>
              <a:t>7/5/2019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19DFC-B2B5-480A-97D4-CAC160CE9356}" type="slidenum">
              <a:rPr lang="en-US" smtClean="0"/>
              <a:t>‹#›</a:t>
            </a:fld>
            <a:endParaRPr lang="en-US"/>
          </a:p>
        </p:txBody>
      </p:sp>
    </p:spTree>
    <p:extLst>
      <p:ext uri="{BB962C8B-B14F-4D97-AF65-F5344CB8AC3E}">
        <p14:creationId xmlns:p14="http://schemas.microsoft.com/office/powerpoint/2010/main" val="117753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C6BCF-BE6E-4509-BF11-584F605FC585}"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19DFC-B2B5-480A-97D4-CAC160CE9356}" type="slidenum">
              <a:rPr lang="en-US" smtClean="0"/>
              <a:t>‹#›</a:t>
            </a:fld>
            <a:endParaRPr lang="en-US"/>
          </a:p>
        </p:txBody>
      </p:sp>
    </p:spTree>
    <p:extLst>
      <p:ext uri="{BB962C8B-B14F-4D97-AF65-F5344CB8AC3E}">
        <p14:creationId xmlns:p14="http://schemas.microsoft.com/office/powerpoint/2010/main" val="47317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7C6BCF-BE6E-4509-BF11-584F605FC585}" type="datetimeFigureOut">
              <a:rPr lang="en-US" smtClean="0"/>
              <a:t>7/5/2019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19DFC-B2B5-480A-97D4-CAC160CE9356}" type="slidenum">
              <a:rPr lang="en-US" smtClean="0"/>
              <a:t>‹#›</a:t>
            </a:fld>
            <a:endParaRPr lang="en-US"/>
          </a:p>
        </p:txBody>
      </p:sp>
    </p:spTree>
    <p:extLst>
      <p:ext uri="{BB962C8B-B14F-4D97-AF65-F5344CB8AC3E}">
        <p14:creationId xmlns:p14="http://schemas.microsoft.com/office/powerpoint/2010/main" val="10312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7C6BCF-BE6E-4509-BF11-584F605FC585}" type="datetimeFigureOut">
              <a:rPr lang="en-US" smtClean="0"/>
              <a:t>7/5/2019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19DFC-B2B5-480A-97D4-CAC160CE9356}" type="slidenum">
              <a:rPr lang="en-US" smtClean="0"/>
              <a:t>‹#›</a:t>
            </a:fld>
            <a:endParaRPr lang="en-US"/>
          </a:p>
        </p:txBody>
      </p:sp>
    </p:spTree>
    <p:extLst>
      <p:ext uri="{BB962C8B-B14F-4D97-AF65-F5344CB8AC3E}">
        <p14:creationId xmlns:p14="http://schemas.microsoft.com/office/powerpoint/2010/main" val="2700572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C6BCF-BE6E-4509-BF11-584F605FC585}" type="datetimeFigureOut">
              <a:rPr lang="en-US" smtClean="0"/>
              <a:t>7/5/2019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19DFC-B2B5-480A-97D4-CAC160CE9356}" type="slidenum">
              <a:rPr lang="en-US" smtClean="0"/>
              <a:t>‹#›</a:t>
            </a:fld>
            <a:endParaRPr lang="en-US"/>
          </a:p>
        </p:txBody>
      </p:sp>
    </p:spTree>
    <p:extLst>
      <p:ext uri="{BB962C8B-B14F-4D97-AF65-F5344CB8AC3E}">
        <p14:creationId xmlns:p14="http://schemas.microsoft.com/office/powerpoint/2010/main" val="223041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7C6BCF-BE6E-4509-BF11-584F605FC585}"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19DFC-B2B5-480A-97D4-CAC160CE9356}" type="slidenum">
              <a:rPr lang="en-US" smtClean="0"/>
              <a:t>‹#›</a:t>
            </a:fld>
            <a:endParaRPr lang="en-US"/>
          </a:p>
        </p:txBody>
      </p:sp>
    </p:spTree>
    <p:extLst>
      <p:ext uri="{BB962C8B-B14F-4D97-AF65-F5344CB8AC3E}">
        <p14:creationId xmlns:p14="http://schemas.microsoft.com/office/powerpoint/2010/main" val="263028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7C6BCF-BE6E-4509-BF11-584F605FC585}" type="datetimeFigureOut">
              <a:rPr lang="en-US" smtClean="0"/>
              <a:t>7/5/2019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19DFC-B2B5-480A-97D4-CAC160CE9356}" type="slidenum">
              <a:rPr lang="en-US" smtClean="0"/>
              <a:t>‹#›</a:t>
            </a:fld>
            <a:endParaRPr lang="en-US"/>
          </a:p>
        </p:txBody>
      </p:sp>
    </p:spTree>
    <p:extLst>
      <p:ext uri="{BB962C8B-B14F-4D97-AF65-F5344CB8AC3E}">
        <p14:creationId xmlns:p14="http://schemas.microsoft.com/office/powerpoint/2010/main" val="346538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C6BCF-BE6E-4509-BF11-584F605FC585}" type="datetimeFigureOut">
              <a:rPr lang="en-US" smtClean="0"/>
              <a:t>7/5/2019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19DFC-B2B5-480A-97D4-CAC160CE9356}" type="slidenum">
              <a:rPr lang="en-US" smtClean="0"/>
              <a:t>‹#›</a:t>
            </a:fld>
            <a:endParaRPr lang="en-US"/>
          </a:p>
        </p:txBody>
      </p:sp>
    </p:spTree>
    <p:extLst>
      <p:ext uri="{BB962C8B-B14F-4D97-AF65-F5344CB8AC3E}">
        <p14:creationId xmlns:p14="http://schemas.microsoft.com/office/powerpoint/2010/main" val="3050732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Courageous People Project</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smtClean="0">
                <a:cs typeface="Calibri"/>
              </a:rPr>
              <a:t>Brittany Brown, Kirstin </a:t>
            </a:r>
            <a:r>
              <a:rPr lang="en-US" dirty="0" err="1" smtClean="0">
                <a:cs typeface="Calibri"/>
              </a:rPr>
              <a:t>Lakeberg</a:t>
            </a:r>
            <a:r>
              <a:rPr lang="en-US" dirty="0" smtClean="0">
                <a:cs typeface="Calibri"/>
              </a:rPr>
              <a:t>, Nance Adler</a:t>
            </a:r>
          </a:p>
          <a:p>
            <a:endParaRPr lang="en-US" dirty="0">
              <a:cs typeface="Calibri"/>
            </a:endParaRPr>
          </a:p>
        </p:txBody>
      </p:sp>
    </p:spTree>
    <p:extLst>
      <p:ext uri="{BB962C8B-B14F-4D97-AF65-F5344CB8AC3E}">
        <p14:creationId xmlns:p14="http://schemas.microsoft.com/office/powerpoint/2010/main" val="75405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student’s perspective:  </a:t>
            </a:r>
            <a:r>
              <a:rPr lang="en-US" dirty="0" err="1" smtClean="0"/>
              <a:t>Kirstyn</a:t>
            </a:r>
            <a:r>
              <a:rPr lang="en-US" dirty="0" smtClean="0"/>
              <a:t> G.</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“…researching the Z.O.B. and actually digging deep with what they did to help had a huge impact on me.  First, it taught me how to research and look deeper than the surface.  </a:t>
            </a:r>
            <a:r>
              <a:rPr lang="en-US" sz="3200" dirty="0"/>
              <a:t>I</a:t>
            </a:r>
            <a:r>
              <a:rPr lang="en-US" sz="3200" dirty="0" smtClean="0"/>
              <a:t>t really made me realize how courageous and bold these young people were.  How they impacted our history and changed the world.  It really made me think about how much it took for them to do what they did.  </a:t>
            </a:r>
            <a:r>
              <a:rPr lang="en-US" sz="3200" b="1" i="1" dirty="0" smtClean="0"/>
              <a:t>It made me realize that if you put your mind to it you can really have an impact on the world</a:t>
            </a:r>
            <a:r>
              <a:rPr lang="en-US" sz="3200" dirty="0" smtClean="0"/>
              <a:t>.”</a:t>
            </a:r>
            <a:endParaRPr lang="en-US" sz="3200" dirty="0"/>
          </a:p>
        </p:txBody>
      </p:sp>
    </p:spTree>
    <p:extLst>
      <p:ext uri="{BB962C8B-B14F-4D97-AF65-F5344CB8AC3E}">
        <p14:creationId xmlns:p14="http://schemas.microsoft.com/office/powerpoint/2010/main" val="318305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Centropa</a:t>
            </a:r>
            <a:r>
              <a:rPr lang="en-US" dirty="0"/>
              <a:t> Summer Academy, Poland, 2015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3331" y="1825625"/>
            <a:ext cx="4351338" cy="435133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274094"/>
            <a:ext cx="5181600" cy="3454400"/>
          </a:xfrm>
        </p:spPr>
      </p:pic>
    </p:spTree>
    <p:extLst>
      <p:ext uri="{BB962C8B-B14F-4D97-AF65-F5344CB8AC3E}">
        <p14:creationId xmlns:p14="http://schemas.microsoft.com/office/powerpoint/2010/main" val="436985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51504"/>
          </a:xfrm>
        </p:spPr>
        <p:txBody>
          <a:bodyPr/>
          <a:lstStyle/>
          <a:p>
            <a:pPr algn="ctr"/>
            <a:r>
              <a:rPr lang="en-US" dirty="0"/>
              <a:t>Courageous People Project:</a:t>
            </a:r>
            <a:br>
              <a:rPr lang="en-US" dirty="0"/>
            </a:br>
            <a:r>
              <a:rPr lang="en-US" dirty="0"/>
              <a:t>Guiding Questions</a:t>
            </a:r>
          </a:p>
        </p:txBody>
      </p:sp>
      <p:sp>
        <p:nvSpPr>
          <p:cNvPr id="3" name="Content Placeholder 2"/>
          <p:cNvSpPr>
            <a:spLocks noGrp="1"/>
          </p:cNvSpPr>
          <p:nvPr>
            <p:ph idx="1"/>
          </p:nvPr>
        </p:nvSpPr>
        <p:spPr/>
        <p:txBody>
          <a:bodyPr vert="horz" lIns="91440" tIns="45720" rIns="91440" bIns="45720" rtlCol="0" anchor="t">
            <a:normAutofit/>
          </a:bodyPr>
          <a:lstStyle/>
          <a:p>
            <a:pPr marL="0" indent="0" algn="ctr">
              <a:buNone/>
            </a:pPr>
            <a:endParaRPr lang="en-US" sz="4400" dirty="0"/>
          </a:p>
          <a:p>
            <a:pPr marL="0" indent="0">
              <a:buNone/>
            </a:pPr>
            <a:r>
              <a:rPr lang="en-US" sz="4400" dirty="0"/>
              <a:t>What is moral courage?</a:t>
            </a:r>
            <a:endParaRPr lang="en-US" dirty="0">
              <a:cs typeface="Calibri" panose="020F0502020204030204"/>
            </a:endParaRPr>
          </a:p>
          <a:p>
            <a:pPr marL="0" indent="0">
              <a:buNone/>
            </a:pPr>
            <a:r>
              <a:rPr lang="en-US" sz="4400" dirty="0">
                <a:cs typeface="Calibri"/>
              </a:rPr>
              <a:t>What must one do to act in a courageous way?</a:t>
            </a:r>
          </a:p>
          <a:p>
            <a:pPr marL="0" indent="0">
              <a:buNone/>
            </a:pPr>
            <a:r>
              <a:rPr lang="en-US" sz="4400" dirty="0"/>
              <a:t>What is a moral compass, and how can we develop and strengthen our own?</a:t>
            </a:r>
            <a:endParaRPr lang="en-US" sz="4400" dirty="0">
              <a:cs typeface="Calibri"/>
            </a:endParaRPr>
          </a:p>
        </p:txBody>
      </p:sp>
    </p:spTree>
    <p:extLst>
      <p:ext uri="{BB962C8B-B14F-4D97-AF65-F5344CB8AC3E}">
        <p14:creationId xmlns:p14="http://schemas.microsoft.com/office/powerpoint/2010/main" val="238920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j-lt"/>
                <a:cs typeface="+mj-lt"/>
              </a:rPr>
              <a:t>Courageous People Project:</a:t>
            </a:r>
            <a:r>
              <a:rPr lang="en-US" dirty="0"/>
              <a:t/>
            </a:r>
            <a:br>
              <a:rPr lang="en-US" dirty="0"/>
            </a:br>
            <a:r>
              <a:rPr lang="en-US" dirty="0"/>
              <a:t>Goals and Outcomes		</a:t>
            </a:r>
          </a:p>
        </p:txBody>
      </p:sp>
      <p:sp>
        <p:nvSpPr>
          <p:cNvPr id="3" name="Content Placeholder 2"/>
          <p:cNvSpPr>
            <a:spLocks noGrp="1"/>
          </p:cNvSpPr>
          <p:nvPr>
            <p:ph idx="1"/>
          </p:nvPr>
        </p:nvSpPr>
        <p:spPr/>
        <p:txBody>
          <a:bodyPr vert="horz" lIns="91440" tIns="45720" rIns="91440" bIns="45720" rtlCol="0" anchor="t">
            <a:normAutofit/>
          </a:bodyPr>
          <a:lstStyle/>
          <a:p>
            <a:endParaRPr lang="en-US" dirty="0"/>
          </a:p>
          <a:p>
            <a:r>
              <a:rPr lang="en-US" dirty="0"/>
              <a:t>Familiarize students with the idea of moral courage </a:t>
            </a:r>
          </a:p>
          <a:p>
            <a:r>
              <a:rPr lang="en-US" dirty="0"/>
              <a:t>Examine people from the past and present who have exhibited moral courage</a:t>
            </a:r>
          </a:p>
          <a:p>
            <a:r>
              <a:rPr lang="en-US" dirty="0"/>
              <a:t>Build </a:t>
            </a:r>
            <a:r>
              <a:rPr lang="en-US" dirty="0" smtClean="0"/>
              <a:t>high-level </a:t>
            </a:r>
            <a:r>
              <a:rPr lang="en-US" dirty="0"/>
              <a:t>thinking skills through research and critical reasoning</a:t>
            </a:r>
            <a:endParaRPr lang="en-US" dirty="0">
              <a:cs typeface="Calibri"/>
            </a:endParaRPr>
          </a:p>
          <a:p>
            <a:r>
              <a:rPr lang="en-US" dirty="0"/>
              <a:t>Develop global awareness, perspective and citizenship through cross cultural exchanges</a:t>
            </a:r>
            <a:endParaRPr lang="en-US" dirty="0">
              <a:cs typeface="Calibri"/>
            </a:endParaRPr>
          </a:p>
          <a:p>
            <a:r>
              <a:rPr lang="en-US" dirty="0"/>
              <a:t>Increase empathy and understanding of the one’s moral compass</a:t>
            </a:r>
          </a:p>
        </p:txBody>
      </p:sp>
    </p:spTree>
    <p:extLst>
      <p:ext uri="{BB962C8B-B14F-4D97-AF65-F5344CB8AC3E}">
        <p14:creationId xmlns:p14="http://schemas.microsoft.com/office/powerpoint/2010/main" val="1627872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j-lt"/>
                <a:cs typeface="+mj-lt"/>
              </a:rPr>
              <a:t>Courageous People Project:</a:t>
            </a:r>
            <a:r>
              <a:rPr lang="en-US" dirty="0"/>
              <a:t/>
            </a:r>
            <a:br>
              <a:rPr lang="en-US" dirty="0"/>
            </a:br>
            <a:r>
              <a:rPr lang="en-US" dirty="0"/>
              <a:t>Lesson Overview	</a:t>
            </a:r>
          </a:p>
        </p:txBody>
      </p:sp>
      <p:sp>
        <p:nvSpPr>
          <p:cNvPr id="3" name="Content Placeholder 2"/>
          <p:cNvSpPr>
            <a:spLocks noGrp="1"/>
          </p:cNvSpPr>
          <p:nvPr>
            <p:ph sz="half" idx="1"/>
          </p:nvPr>
        </p:nvSpPr>
        <p:spPr/>
        <p:txBody>
          <a:bodyPr vert="horz" lIns="91440" tIns="45720" rIns="91440" bIns="45720" rtlCol="0" anchor="t">
            <a:normAutofit fontScale="92500" lnSpcReduction="20000"/>
          </a:bodyPr>
          <a:lstStyle/>
          <a:p>
            <a:r>
              <a:rPr lang="en-US" dirty="0"/>
              <a:t>As a class, create a working definition of moral courage.</a:t>
            </a:r>
          </a:p>
          <a:p>
            <a:r>
              <a:rPr lang="en-US" dirty="0"/>
              <a:t>View a variety of images of people well-known for their moral </a:t>
            </a:r>
            <a:r>
              <a:rPr lang="en-US" dirty="0" smtClean="0"/>
              <a:t>courage</a:t>
            </a:r>
            <a:r>
              <a:rPr lang="en-US" dirty="0"/>
              <a:t>.</a:t>
            </a:r>
            <a:endParaRPr lang="en-US" dirty="0">
              <a:solidFill>
                <a:srgbClr val="FF0000"/>
              </a:solidFill>
              <a:cs typeface="Calibri"/>
            </a:endParaRPr>
          </a:p>
          <a:p>
            <a:pPr marL="0" indent="0">
              <a:buNone/>
            </a:pPr>
            <a:r>
              <a:rPr lang="en-US" dirty="0"/>
              <a:t>-  Discuss common threads</a:t>
            </a:r>
          </a:p>
          <a:p>
            <a:r>
              <a:rPr lang="en-US" dirty="0"/>
              <a:t>Watch one (or more) </a:t>
            </a:r>
            <a:r>
              <a:rPr lang="en-US" dirty="0" err="1"/>
              <a:t>Centropa</a:t>
            </a:r>
            <a:r>
              <a:rPr lang="en-US" dirty="0"/>
              <a:t> film(s). </a:t>
            </a:r>
          </a:p>
          <a:p>
            <a:pPr marL="0" indent="0">
              <a:buNone/>
            </a:pPr>
            <a:r>
              <a:rPr lang="en-US" dirty="0"/>
              <a:t>- While viewing, students will note examples of moral courage, as well as questions, comments and  powerful statements. Discuss as a </a:t>
            </a:r>
            <a:r>
              <a:rPr lang="en-US" dirty="0" smtClean="0"/>
              <a:t>class.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199" y="1825625"/>
            <a:ext cx="5743135" cy="4110941"/>
          </a:xfrm>
        </p:spPr>
      </p:pic>
    </p:spTree>
    <p:extLst>
      <p:ext uri="{BB962C8B-B14F-4D97-AF65-F5344CB8AC3E}">
        <p14:creationId xmlns:p14="http://schemas.microsoft.com/office/powerpoint/2010/main" val="3952013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j-lt"/>
                <a:cs typeface="+mj-lt"/>
              </a:rPr>
              <a:t>Courageous People Project:</a:t>
            </a:r>
            <a:r>
              <a:rPr lang="en-US" dirty="0"/>
              <a:t/>
            </a:r>
            <a:br>
              <a:rPr lang="en-US" dirty="0"/>
            </a:br>
            <a:r>
              <a:rPr lang="en-US" dirty="0"/>
              <a:t>Lesson Overview	</a:t>
            </a:r>
          </a:p>
        </p:txBody>
      </p:sp>
      <p:sp>
        <p:nvSpPr>
          <p:cNvPr id="3" name="Content Placeholder 2"/>
          <p:cNvSpPr>
            <a:spLocks noGrp="1"/>
          </p:cNvSpPr>
          <p:nvPr>
            <p:ph sz="half" idx="1"/>
          </p:nvPr>
        </p:nvSpPr>
        <p:spPr/>
        <p:txBody>
          <a:bodyPr vert="horz" lIns="91440" tIns="45720" rIns="91440" bIns="45720" rtlCol="0" anchor="t">
            <a:normAutofit fontScale="92500" lnSpcReduction="10000"/>
          </a:bodyPr>
          <a:lstStyle/>
          <a:p>
            <a:r>
              <a:rPr lang="en-US" dirty="0"/>
              <a:t>Final research project:</a:t>
            </a:r>
          </a:p>
          <a:p>
            <a:pPr marL="0" indent="0">
              <a:buNone/>
            </a:pPr>
            <a:r>
              <a:rPr lang="en-US" dirty="0"/>
              <a:t> - Students will research a courageous person and create a digital poster encapsulating their findings.  </a:t>
            </a:r>
            <a:r>
              <a:rPr lang="en-US" dirty="0" smtClean="0"/>
              <a:t>Focus </a:t>
            </a:r>
            <a:r>
              <a:rPr lang="en-US" dirty="0"/>
              <a:t>on guiding questions and goals from this project</a:t>
            </a:r>
            <a:r>
              <a:rPr lang="en-US" dirty="0" smtClean="0"/>
              <a:t>.</a:t>
            </a:r>
            <a:endParaRPr lang="en-US" dirty="0">
              <a:cs typeface="Calibri"/>
            </a:endParaRPr>
          </a:p>
          <a:p>
            <a:r>
              <a:rPr lang="en-US" dirty="0"/>
              <a:t>The posters will be sent to other participating schools. </a:t>
            </a:r>
          </a:p>
          <a:p>
            <a:r>
              <a:rPr lang="en-US" dirty="0"/>
              <a:t>Gallery walks are an effective way to display and learn from the courageous people posters!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39318" y="1237957"/>
            <a:ext cx="4047363" cy="4939006"/>
          </a:xfrm>
        </p:spPr>
      </p:pic>
    </p:spTree>
    <p:extLst>
      <p:ext uri="{BB962C8B-B14F-4D97-AF65-F5344CB8AC3E}">
        <p14:creationId xmlns:p14="http://schemas.microsoft.com/office/powerpoint/2010/main" val="881587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458265" cy="409369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0129" y="1892104"/>
            <a:ext cx="6621194" cy="49658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2146" y="0"/>
            <a:ext cx="3790846" cy="557292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93" y="5039447"/>
            <a:ext cx="4353533" cy="1066949"/>
          </a:xfrm>
          <a:prstGeom prst="rect">
            <a:avLst/>
          </a:prstGeom>
        </p:spPr>
      </p:pic>
    </p:spTree>
    <p:extLst>
      <p:ext uri="{BB962C8B-B14F-4D97-AF65-F5344CB8AC3E}">
        <p14:creationId xmlns:p14="http://schemas.microsoft.com/office/powerpoint/2010/main" val="2464993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mj-lt"/>
                <a:cs typeface="+mj-lt"/>
              </a:rPr>
              <a:t>Courageous People </a:t>
            </a:r>
            <a:r>
              <a:rPr lang="en-US" dirty="0" smtClean="0">
                <a:ea typeface="+mj-lt"/>
                <a:cs typeface="+mj-lt"/>
              </a:rPr>
              <a:t>Project</a:t>
            </a:r>
            <a:r>
              <a:rPr lang="en-US" dirty="0"/>
              <a:t> </a:t>
            </a:r>
            <a:r>
              <a:rPr lang="en-US" dirty="0" smtClean="0"/>
              <a:t>Extension:</a:t>
            </a:r>
            <a:br>
              <a:rPr lang="en-US" dirty="0" smtClean="0"/>
            </a:br>
            <a:r>
              <a:rPr lang="en-US" dirty="0"/>
              <a:t>  Social Movements and Resistance</a:t>
            </a:r>
          </a:p>
        </p:txBody>
      </p:sp>
      <p:sp>
        <p:nvSpPr>
          <p:cNvPr id="3" name="Content Placeholder 2"/>
          <p:cNvSpPr>
            <a:spLocks noGrp="1"/>
          </p:cNvSpPr>
          <p:nvPr>
            <p:ph sz="half" idx="1"/>
          </p:nvPr>
        </p:nvSpPr>
        <p:spPr/>
        <p:txBody>
          <a:bodyPr vert="horz" lIns="91440" tIns="45720" rIns="91440" bIns="45720" rtlCol="0" anchor="t">
            <a:normAutofit fontScale="92500" lnSpcReduction="10000"/>
          </a:bodyPr>
          <a:lstStyle/>
          <a:p>
            <a:pPr>
              <a:buFontTx/>
              <a:buChar char="-"/>
            </a:pPr>
            <a:r>
              <a:rPr lang="en-US" dirty="0"/>
              <a:t>Brainstorm a list of social movements and </a:t>
            </a:r>
            <a:r>
              <a:rPr lang="en-US" dirty="0" smtClean="0"/>
              <a:t>acts of resistance</a:t>
            </a:r>
            <a:r>
              <a:rPr lang="en-US" dirty="0"/>
              <a:t>.  What threads connect these? </a:t>
            </a:r>
          </a:p>
          <a:p>
            <a:pPr>
              <a:buFontTx/>
              <a:buChar char="-"/>
            </a:pPr>
            <a:r>
              <a:rPr lang="en-US" dirty="0"/>
              <a:t>What are the characteristics of a social movement?  Resistance?</a:t>
            </a:r>
          </a:p>
          <a:p>
            <a:pPr>
              <a:buFontTx/>
              <a:buChar char="-"/>
            </a:pPr>
            <a:r>
              <a:rPr lang="en-US" dirty="0"/>
              <a:t>Examine a variety of texts/songs:</a:t>
            </a:r>
          </a:p>
          <a:p>
            <a:pPr marL="0" indent="0">
              <a:buNone/>
            </a:pPr>
            <a:r>
              <a:rPr lang="en-US" dirty="0"/>
              <a:t>“Remaining Awake Through a Great Revolution” – Martin Luther King, Jr.</a:t>
            </a:r>
          </a:p>
        </p:txBody>
      </p:sp>
      <p:sp>
        <p:nvSpPr>
          <p:cNvPr id="4" name="Content Placeholder 3"/>
          <p:cNvSpPr>
            <a:spLocks noGrp="1"/>
          </p:cNvSpPr>
          <p:nvPr>
            <p:ph sz="half" idx="2"/>
          </p:nvPr>
        </p:nvSpPr>
        <p:spPr/>
        <p:txBody>
          <a:bodyPr vert="horz" lIns="91440" tIns="45720" rIns="91440" bIns="45720" rtlCol="0" anchor="t">
            <a:normAutofit fontScale="92500" lnSpcReduction="10000"/>
          </a:bodyPr>
          <a:lstStyle/>
          <a:p>
            <a:r>
              <a:rPr lang="en-US" dirty="0"/>
              <a:t>“Times are a-</a:t>
            </a:r>
            <a:r>
              <a:rPr lang="en-US" dirty="0" err="1"/>
              <a:t>Changin</a:t>
            </a:r>
            <a:r>
              <a:rPr lang="en-US" dirty="0"/>
              <a:t>’” – Bob Dylan</a:t>
            </a:r>
          </a:p>
          <a:p>
            <a:r>
              <a:rPr lang="en-US" dirty="0"/>
              <a:t>“A Change is </a:t>
            </a:r>
            <a:r>
              <a:rPr lang="en-US" dirty="0" err="1"/>
              <a:t>Gonna</a:t>
            </a:r>
            <a:r>
              <a:rPr lang="en-US" dirty="0"/>
              <a:t> Come” – Sam Cooke</a:t>
            </a:r>
          </a:p>
          <a:p>
            <a:r>
              <a:rPr lang="en-US" dirty="0" smtClean="0"/>
              <a:t>Teacher will provide </a:t>
            </a:r>
            <a:r>
              <a:rPr lang="en-US" dirty="0"/>
              <a:t>a list of </a:t>
            </a:r>
            <a:r>
              <a:rPr lang="en-US" dirty="0" smtClean="0"/>
              <a:t>movements/resistance for student selection.</a:t>
            </a:r>
            <a:endParaRPr lang="en-US" dirty="0"/>
          </a:p>
          <a:p>
            <a:r>
              <a:rPr lang="en-US" dirty="0"/>
              <a:t>Through research, students will become the </a:t>
            </a:r>
            <a:r>
              <a:rPr lang="en-US" dirty="0" smtClean="0"/>
              <a:t>experts and </a:t>
            </a:r>
            <a:r>
              <a:rPr lang="en-US" dirty="0" smtClean="0"/>
              <a:t>create</a:t>
            </a:r>
            <a:r>
              <a:rPr lang="en-US" dirty="0" smtClean="0"/>
              <a:t> </a:t>
            </a:r>
            <a:r>
              <a:rPr lang="en-US" dirty="0"/>
              <a:t>presentation to share </a:t>
            </a:r>
            <a:r>
              <a:rPr lang="en-US" dirty="0" smtClean="0"/>
              <a:t>with</a:t>
            </a:r>
            <a:r>
              <a:rPr lang="en-US" dirty="0" smtClean="0"/>
              <a:t> peer</a:t>
            </a:r>
            <a:r>
              <a:rPr lang="en-US" dirty="0" smtClean="0"/>
              <a:t>s </a:t>
            </a:r>
            <a:r>
              <a:rPr lang="en-US" dirty="0"/>
              <a:t>within their class, school and/or other countries.</a:t>
            </a:r>
            <a:endParaRPr lang="en-US" dirty="0">
              <a:cs typeface="Calibri"/>
            </a:endParaRPr>
          </a:p>
          <a:p>
            <a:pPr marL="0" indent="0">
              <a:buNone/>
            </a:pPr>
            <a:endParaRPr lang="en-US" dirty="0"/>
          </a:p>
        </p:txBody>
      </p:sp>
    </p:spTree>
    <p:extLst>
      <p:ext uri="{BB962C8B-B14F-4D97-AF65-F5344CB8AC3E}">
        <p14:creationId xmlns:p14="http://schemas.microsoft.com/office/powerpoint/2010/main" val="3372505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73D2-A69A-41FF-BA71-E330099A38B3}"/>
              </a:ext>
            </a:extLst>
          </p:cNvPr>
          <p:cNvSpPr>
            <a:spLocks noGrp="1"/>
          </p:cNvSpPr>
          <p:nvPr>
            <p:ph type="ctrTitle"/>
          </p:nvPr>
        </p:nvSpPr>
        <p:spPr>
          <a:xfrm>
            <a:off x="-8309780" y="-1783201"/>
            <a:ext cx="12533119" cy="4036857"/>
          </a:xfrm>
        </p:spPr>
        <p:txBody>
          <a:bodyPr/>
          <a:lstStyle/>
          <a:p>
            <a:endParaRPr lang="en-US" dirty="0"/>
          </a:p>
        </p:txBody>
      </p:sp>
      <p:sp>
        <p:nvSpPr>
          <p:cNvPr id="3" name="Subtitle 2">
            <a:extLst>
              <a:ext uri="{FF2B5EF4-FFF2-40B4-BE49-F238E27FC236}">
                <a16:creationId xmlns:a16="http://schemas.microsoft.com/office/drawing/2014/main" id="{3C88E451-354C-4E6A-BC1A-D520DD9F34B4}"/>
              </a:ext>
            </a:extLst>
          </p:cNvPr>
          <p:cNvSpPr>
            <a:spLocks noGrp="1"/>
          </p:cNvSpPr>
          <p:nvPr>
            <p:ph type="subTitle" idx="1"/>
          </p:nvPr>
        </p:nvSpPr>
        <p:spPr>
          <a:xfrm>
            <a:off x="-3218482" y="5441320"/>
            <a:ext cx="15833727" cy="2500809"/>
          </a:xfrm>
        </p:spPr>
        <p:txBody>
          <a:bodyPr>
            <a:normAutofit/>
          </a:bodyPr>
          <a:lstStyle/>
          <a:p>
            <a:endParaRPr lang="en-US" dirty="0"/>
          </a:p>
        </p:txBody>
      </p:sp>
      <p:pic>
        <p:nvPicPr>
          <p:cNvPr id="1026" name="Picture 2" descr="Image result for maidan">
            <a:extLst>
              <a:ext uri="{FF2B5EF4-FFF2-40B4-BE49-F238E27FC236}">
                <a16:creationId xmlns:a16="http://schemas.microsoft.com/office/drawing/2014/main" id="{70E35BB1-2C51-4F40-AE4F-F74F81D5A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1" y="0"/>
            <a:ext cx="3494788" cy="24961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velvet revolution historic photos">
            <a:extLst>
              <a:ext uri="{FF2B5EF4-FFF2-40B4-BE49-F238E27FC236}">
                <a16:creationId xmlns:a16="http://schemas.microsoft.com/office/drawing/2014/main" id="{B17CC70C-B038-47B1-9D80-1F928F9C1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788" y="1600200"/>
            <a:ext cx="3915662" cy="31732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Z.O.B warsaw ghetto">
            <a:extLst>
              <a:ext uri="{FF2B5EF4-FFF2-40B4-BE49-F238E27FC236}">
                <a16:creationId xmlns:a16="http://schemas.microsoft.com/office/drawing/2014/main" id="{2C38E171-F993-4273-A290-C5AB23354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9516" y="0"/>
            <a:ext cx="2972350" cy="4071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white rose movement">
            <a:extLst>
              <a:ext uri="{FF2B5EF4-FFF2-40B4-BE49-F238E27FC236}">
                <a16:creationId xmlns:a16="http://schemas.microsoft.com/office/drawing/2014/main" id="{F9D457A6-8F72-4C38-B201-49B4022E9C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07" y="3863956"/>
            <a:ext cx="4568690" cy="31161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women's suffrage">
            <a:extLst>
              <a:ext uri="{FF2B5EF4-FFF2-40B4-BE49-F238E27FC236}">
                <a16:creationId xmlns:a16="http://schemas.microsoft.com/office/drawing/2014/main" id="{06554663-1223-4C01-9FEC-B50CAAEFE7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3315" y="3863956"/>
            <a:ext cx="5328685" cy="29940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hild labor movements">
            <a:extLst>
              <a:ext uri="{FF2B5EF4-FFF2-40B4-BE49-F238E27FC236}">
                <a16:creationId xmlns:a16="http://schemas.microsoft.com/office/drawing/2014/main" id="{AD65E12C-458E-4F7B-8EFE-11D835D2D6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184660"/>
            <a:ext cx="3639441"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peace movement 1960">
            <a:extLst>
              <a:ext uri="{FF2B5EF4-FFF2-40B4-BE49-F238E27FC236}">
                <a16:creationId xmlns:a16="http://schemas.microsoft.com/office/drawing/2014/main" id="{3737CF38-184E-4711-BEC7-3EDA0414DF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7521" y="1906292"/>
            <a:ext cx="2857500" cy="206246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abolitionist leaders">
            <a:extLst>
              <a:ext uri="{FF2B5EF4-FFF2-40B4-BE49-F238E27FC236}">
                <a16:creationId xmlns:a16="http://schemas.microsoft.com/office/drawing/2014/main" id="{0177C7A2-7AF4-48E9-95BB-D12516E635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6349" y="4505483"/>
            <a:ext cx="2389471"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solidarity movement">
            <a:extLst>
              <a:ext uri="{FF2B5EF4-FFF2-40B4-BE49-F238E27FC236}">
                <a16:creationId xmlns:a16="http://schemas.microsoft.com/office/drawing/2014/main" id="{429FA1A2-03FA-4D53-A48C-746DBC9333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4788" y="8432"/>
            <a:ext cx="5644593" cy="206246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partisans holocaust">
            <a:extLst>
              <a:ext uri="{FF2B5EF4-FFF2-40B4-BE49-F238E27FC236}">
                <a16:creationId xmlns:a16="http://schemas.microsoft.com/office/drawing/2014/main" id="{ACEAB656-97C9-4FD9-BB6E-47E9291136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6663" y="3717390"/>
            <a:ext cx="344805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civil rights movement">
            <a:extLst>
              <a:ext uri="{FF2B5EF4-FFF2-40B4-BE49-F238E27FC236}">
                <a16:creationId xmlns:a16="http://schemas.microsoft.com/office/drawing/2014/main" id="{FDEFBA96-2D6F-43F0-83FF-4B83DCD6E09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261207">
            <a:off x="6346097" y="2949397"/>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6197BE8-2FCB-4442-9887-DCEB7EC2D7E2}"/>
              </a:ext>
            </a:extLst>
          </p:cNvPr>
          <p:cNvSpPr txBox="1"/>
          <p:nvPr/>
        </p:nvSpPr>
        <p:spPr>
          <a:xfrm>
            <a:off x="2913679" y="2201756"/>
            <a:ext cx="5629057" cy="1477328"/>
          </a:xfrm>
          <a:prstGeom prst="rect">
            <a:avLst/>
          </a:prstGeom>
          <a:solidFill>
            <a:schemeClr val="bg1"/>
          </a:solidFill>
        </p:spPr>
        <p:txBody>
          <a:bodyPr wrap="square" rtlCol="0">
            <a:spAutoFit/>
          </a:bodyPr>
          <a:lstStyle/>
          <a:p>
            <a:endParaRPr lang="en-US" dirty="0"/>
          </a:p>
          <a:p>
            <a:pPr algn="ctr"/>
            <a:r>
              <a:rPr lang="en-US" sz="3600" dirty="0"/>
              <a:t>Social Movements </a:t>
            </a:r>
            <a:r>
              <a:rPr lang="en-US" sz="3600"/>
              <a:t>and Resistance</a:t>
            </a:r>
            <a:endParaRPr lang="en-US" sz="3600" dirty="0"/>
          </a:p>
        </p:txBody>
      </p:sp>
    </p:spTree>
    <p:extLst>
      <p:ext uri="{BB962C8B-B14F-4D97-AF65-F5344CB8AC3E}">
        <p14:creationId xmlns:p14="http://schemas.microsoft.com/office/powerpoint/2010/main" val="1343443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TotalTime>
  <Words>309</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Courageous People Project</vt:lpstr>
      <vt:lpstr>Centropa Summer Academy, Poland, 2015 </vt:lpstr>
      <vt:lpstr>Courageous People Project: Guiding Questions</vt:lpstr>
      <vt:lpstr>Courageous People Project: Goals and Outcomes  </vt:lpstr>
      <vt:lpstr>Courageous People Project: Lesson Overview </vt:lpstr>
      <vt:lpstr>Courageous People Project: Lesson Overview </vt:lpstr>
      <vt:lpstr>PowerPoint Presentation</vt:lpstr>
      <vt:lpstr>Courageous People Project Extension:   Social Movements and Resistance</vt:lpstr>
      <vt:lpstr>PowerPoint Presentation</vt:lpstr>
      <vt:lpstr>A student’s perspective:  Kirstyn G.</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Courageous People Project</dc:title>
  <dc:creator>Morefield, Brittany</dc:creator>
  <cp:lastModifiedBy>Morefield, Brittany</cp:lastModifiedBy>
  <cp:revision>82</cp:revision>
  <dcterms:created xsi:type="dcterms:W3CDTF">2019-07-04T15:35:34Z</dcterms:created>
  <dcterms:modified xsi:type="dcterms:W3CDTF">2019-07-06T02:17:32Z</dcterms:modified>
</cp:coreProperties>
</file>