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58" r:id="rId11"/>
    <p:sldId id="259" r:id="rId12"/>
    <p:sldId id="260" r:id="rId13"/>
    <p:sldId id="263" r:id="rId14"/>
    <p:sldId id="261" r:id="rId15"/>
    <p:sldId id="276" r:id="rId16"/>
    <p:sldId id="277" r:id="rId17"/>
    <p:sldId id="278" r:id="rId18"/>
    <p:sldId id="279" r:id="rId19"/>
    <p:sldId id="280" r:id="rId20"/>
    <p:sldId id="281" r:id="rId21"/>
    <p:sldId id="264" r:id="rId22"/>
    <p:sldId id="265" r:id="rId23"/>
    <p:sldId id="266" r:id="rId24"/>
    <p:sldId id="267" r:id="rId25"/>
    <p:sldId id="262" r:id="rId26"/>
    <p:sldId id="269" r:id="rId27"/>
    <p:sldId id="270" r:id="rId28"/>
    <p:sldId id="272" r:id="rId29"/>
    <p:sldId id="274" r:id="rId30"/>
    <p:sldId id="275" r:id="rId31"/>
    <p:sldId id="273" r:id="rId32"/>
    <p:sldId id="282" r:id="rId33"/>
    <p:sldId id="290" r:id="rId34"/>
    <p:sldId id="291" r:id="rId35"/>
    <p:sldId id="292" r:id="rId36"/>
    <p:sldId id="26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94555" autoAdjust="0"/>
  </p:normalViewPr>
  <p:slideViewPr>
    <p:cSldViewPr>
      <p:cViewPr varScale="1">
        <p:scale>
          <a:sx n="89" d="100"/>
          <a:sy n="89" d="100"/>
        </p:scale>
        <p:origin x="203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wmf"/><Relationship Id="rId4" Type="http://schemas.openxmlformats.org/officeDocument/2006/relationships/package" Target="../embeddings/Microsoft_Word_Document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wmf"/><Relationship Id="rId4" Type="http://schemas.openxmlformats.org/officeDocument/2006/relationships/package" Target="../embeddings/Microsoft_Word_Document1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5"/>
            <a:ext cx="6679605" cy="882119"/>
          </a:xfrm>
        </p:spPr>
        <p:txBody>
          <a:bodyPr/>
          <a:lstStyle/>
          <a:p>
            <a:pPr algn="r"/>
            <a:r>
              <a:rPr lang="sr-Latn-RS" dirty="0"/>
              <a:t>Siniša Vukadinović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sr-Latn-RS" sz="5000" dirty="0"/>
              <a:t>The Holocaust Lessons</a:t>
            </a:r>
            <a:br>
              <a:rPr lang="sr-Latn-RS" sz="5000" dirty="0"/>
            </a:b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11026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3600" dirty="0"/>
              <a:t>Multi-class lesson about Holocaust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72037" y="1613079"/>
            <a:ext cx="8077200" cy="3474720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sr-Latn-RS" dirty="0"/>
              <a:t>Part one: Life of Jews before war - some students prepare a lecture about life of Jews in Belgrade before the war</a:t>
            </a:r>
          </a:p>
          <a:p>
            <a:pPr marL="45720" indent="0" algn="just">
              <a:buNone/>
            </a:pPr>
            <a:r>
              <a:rPr lang="sr-Latn-RS" dirty="0"/>
              <a:t>Part two: Selected students prepare a life story presentations about Jews who contributed to a diverse range of fields, including the sciences, arts, literature, politics and business. Students know some of them, but majority of them didn't know they were/are Jews (Danilo Kiš, David Albahari, Filip David, Jelisaveta Seka Sablić, Rahela Ferari, Breda Kalef, Lujo Davičo, Mira Adanja Polak, Moša Pijade, Isidor, Bora i Josif Baruh, Geca Kon, Jozef Lapid, Hugo Klajn...)</a:t>
            </a:r>
            <a:endParaRPr lang="en-US" dirty="0"/>
          </a:p>
          <a:p>
            <a:pPr marL="4572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101375"/>
              </p:ext>
            </p:extLst>
          </p:nvPr>
        </p:nvGraphicFramePr>
        <p:xfrm>
          <a:off x="6781800" y="5334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resentation" showAsIcon="1" r:id="rId3" imgW="914400" imgH="771480" progId="PowerPoint.Show.8">
                  <p:embed/>
                </p:oleObj>
              </mc:Choice>
              <mc:Fallback>
                <p:oleObj name="Presentation" showAsIcon="1" r:id="rId3" imgW="914400" imgH="771480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1800" y="5334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90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57200"/>
            <a:ext cx="81534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200" dirty="0"/>
              <a:t>Part three: We continue with Centropa movie "Three Promises" - students already heard about Kalef family on the previous class. After the movie we analyze the movie with different questions for students.</a:t>
            </a:r>
          </a:p>
          <a:p>
            <a:pPr algn="just"/>
            <a:endParaRPr lang="sr-Latn-RS" sz="2200" dirty="0"/>
          </a:p>
          <a:p>
            <a:pPr algn="just"/>
            <a:r>
              <a:rPr lang="sr-Latn-RS" sz="2200" dirty="0"/>
              <a:t>Before the movie:</a:t>
            </a:r>
          </a:p>
          <a:p>
            <a:pPr algn="just"/>
            <a:endParaRPr lang="sr-Latn-RS" sz="22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Latn-RS" sz="2400" dirty="0"/>
              <a:t>What do you remember about Breda Kalef from the previous lesson? 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sr-Latn-RS" sz="2400" dirty="0"/>
          </a:p>
          <a:p>
            <a:pPr lvl="0" algn="just"/>
            <a:r>
              <a:rPr lang="sr-Latn-RS" sz="2400" dirty="0"/>
              <a:t>After the movie:</a:t>
            </a:r>
          </a:p>
          <a:p>
            <a:pPr lvl="0" algn="just"/>
            <a:endParaRPr lang="sr-Latn-RS" sz="24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400" dirty="0"/>
              <a:t>How did you feel while watching the film?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/>
              <a:t>Which character made the strongest impression on you?</a:t>
            </a:r>
            <a:endParaRPr lang="sr-Latn-RS" sz="2200" dirty="0"/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400" dirty="0"/>
              <a:t>Were the promises kept?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400" dirty="0"/>
              <a:t>Who are the Righteous among the Nations?</a:t>
            </a:r>
          </a:p>
        </p:txBody>
      </p:sp>
    </p:spTree>
    <p:extLst>
      <p:ext uri="{BB962C8B-B14F-4D97-AF65-F5344CB8AC3E}">
        <p14:creationId xmlns:p14="http://schemas.microsoft.com/office/powerpoint/2010/main" val="217029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/>
              <a:t>Part four: Jews during the war – Hilda Dajč letters</a:t>
            </a:r>
          </a:p>
          <a:p>
            <a:r>
              <a:rPr lang="sr-Latn-RS" sz="2200" dirty="0"/>
              <a:t>Example of student’s Prezi presentation</a:t>
            </a:r>
          </a:p>
        </p:txBody>
      </p:sp>
      <p:pic>
        <p:nvPicPr>
          <p:cNvPr id="1026" name="Picture 2" descr="C:\Users\Sinisa\Desktop\prezi hilda daj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1447800"/>
            <a:ext cx="7957457" cy="49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0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nisa\Desktop\strip hild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49939"/>
            <a:ext cx="2209799" cy="31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nisa\Desktop\strip hild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7" y="549939"/>
            <a:ext cx="2362201" cy="32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inisa\Desktop\strip hild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549939"/>
            <a:ext cx="2286000" cy="320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nisa\Desktop\strip hilda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03" y="539053"/>
            <a:ext cx="2340397" cy="31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inisa\Desktop\strip hilda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6697"/>
            <a:ext cx="2209799" cy="30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inisa\Desktop\strip hilda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7" y="3722688"/>
            <a:ext cx="2316784" cy="313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inisa\Desktop\strip hilda 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651501"/>
            <a:ext cx="2231605" cy="32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inisa\Desktop\strip hilda 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89" y="3671779"/>
            <a:ext cx="2329511" cy="31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792" y="52658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Hilda Dajč letters - Comic book made by Aleksandar Zograf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200" dirty="0"/>
              <a:t>Part five: Lesson on the site of Staro Sajmište, the former concentration camp. I use old photos of each part of the camp, and we have a short lecture about each building in front of the same building now. </a:t>
            </a:r>
          </a:p>
          <a:p>
            <a:endParaRPr lang="en-US" sz="2200" dirty="0"/>
          </a:p>
        </p:txBody>
      </p:sp>
      <p:pic>
        <p:nvPicPr>
          <p:cNvPr id="3074" name="Picture 2" descr="C:\Users\Sinisa\Desktop\11216057_926899890664143_335423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336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inisa\Desktop\IMG_18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15537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inisa\Desktop\IMG_17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55370"/>
            <a:ext cx="2815772" cy="2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inisa\Desktop\IMG_18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250869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inisa\Desktop\IMG_17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267200"/>
            <a:ext cx="2830285" cy="21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inisa\Desktop\IMG_19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28897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7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inisa\Desktop\Skopje 2014\Staro Sajmiste\IMG_04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4" y="878681"/>
            <a:ext cx="4876800" cy="365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Sinisa\Desktop\Skopje 2014\Staro Sajmiste\IMG_04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624" y="2707481"/>
            <a:ext cx="4159249" cy="31194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5029200" y="768350"/>
            <a:ext cx="39449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just"/>
            <a:r>
              <a:rPr lang="en-US" i="1"/>
              <a:t>Israeli ambassador Yossef Levy, a group of European rabbis and my students </a:t>
            </a:r>
            <a:r>
              <a:rPr lang="en-GB" i="1"/>
              <a:t>during the visit to </a:t>
            </a:r>
            <a:r>
              <a:rPr lang="en-US" i="1"/>
              <a:t>Staro sajmište</a:t>
            </a:r>
          </a:p>
        </p:txBody>
      </p:sp>
    </p:spTree>
    <p:extLst>
      <p:ext uri="{BB962C8B-B14F-4D97-AF65-F5344CB8AC3E}">
        <p14:creationId xmlns:p14="http://schemas.microsoft.com/office/powerpoint/2010/main" val="112660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33400" y="6858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ctr"/>
            <a:r>
              <a:rPr lang="en-GB" sz="3200" i="1" dirty="0">
                <a:solidFill>
                  <a:srgbClr val="003399"/>
                </a:solidFill>
              </a:rPr>
              <a:t>The v</a:t>
            </a:r>
            <a:r>
              <a:rPr lang="sr-Latn-RS" sz="3200" i="1" dirty="0">
                <a:solidFill>
                  <a:srgbClr val="003399"/>
                </a:solidFill>
              </a:rPr>
              <a:t>isit </a:t>
            </a:r>
            <a:r>
              <a:rPr lang="en-GB" sz="3200" i="1" dirty="0">
                <a:solidFill>
                  <a:srgbClr val="003399"/>
                </a:solidFill>
              </a:rPr>
              <a:t>of </a:t>
            </a:r>
            <a:r>
              <a:rPr lang="sr-Latn-RS" sz="3200" i="1" dirty="0">
                <a:solidFill>
                  <a:srgbClr val="003399"/>
                </a:solidFill>
              </a:rPr>
              <a:t>Topovske šupe complex</a:t>
            </a:r>
            <a:endParaRPr lang="en-US" sz="3200" i="1" dirty="0">
              <a:solidFill>
                <a:srgbClr val="003399"/>
              </a:solidFill>
            </a:endParaRP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76200" y="1319213"/>
            <a:ext cx="8839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sr-Latn-RS" sz="2200" i="1"/>
              <a:t>Former military base used as the first concentration camp for Jews</a:t>
            </a:r>
            <a:r>
              <a:rPr lang="en-GB" sz="2200" i="1"/>
              <a:t>, now a private company property</a:t>
            </a:r>
          </a:p>
          <a:p>
            <a:pPr algn="just">
              <a:buFont typeface="Arial" charset="0"/>
              <a:buChar char="•"/>
            </a:pPr>
            <a:endParaRPr lang="sr-Latn-RS" sz="2200" i="1"/>
          </a:p>
          <a:p>
            <a:pPr>
              <a:buFont typeface="Arial" charset="0"/>
              <a:buChar char="•"/>
            </a:pPr>
            <a:r>
              <a:rPr lang="sr-Latn-RS" sz="2200" i="1"/>
              <a:t>In operation as a concentration camp from August to December 1941</a:t>
            </a:r>
            <a:endParaRPr lang="en-US" sz="2200"/>
          </a:p>
          <a:p>
            <a:pPr algn="just">
              <a:buFont typeface="Arial" charset="0"/>
              <a:buChar char="•"/>
            </a:pPr>
            <a:endParaRPr lang="sr-Latn-RS" sz="2200" i="1"/>
          </a:p>
          <a:p>
            <a:pPr algn="just">
              <a:buFont typeface="Arial" charset="0"/>
              <a:buChar char="•"/>
            </a:pPr>
            <a:r>
              <a:rPr lang="en-US" sz="2200" i="1"/>
              <a:t>About 4</a:t>
            </a:r>
            <a:r>
              <a:rPr lang="sr-Latn-RS" sz="2200" i="1"/>
              <a:t>.</a:t>
            </a:r>
            <a:r>
              <a:rPr lang="en-US" sz="2200" i="1"/>
              <a:t>300 inmates were killed during its operation</a:t>
            </a:r>
          </a:p>
          <a:p>
            <a:pPr algn="just">
              <a:buFont typeface="Arial" charset="0"/>
              <a:buChar char="•"/>
            </a:pPr>
            <a:endParaRPr lang="sr-Latn-RS" sz="2200" i="1"/>
          </a:p>
          <a:p>
            <a:pPr algn="just">
              <a:buFont typeface="Arial" charset="0"/>
              <a:buChar char="•"/>
            </a:pPr>
            <a:r>
              <a:rPr lang="en-US" sz="2200" i="1"/>
              <a:t>In 2013, the owner, Delta </a:t>
            </a:r>
            <a:r>
              <a:rPr lang="sr-Latn-RS" sz="2200" i="1"/>
              <a:t>Holding</a:t>
            </a:r>
            <a:r>
              <a:rPr lang="en-GB" sz="2200" i="1"/>
              <a:t>,</a:t>
            </a:r>
            <a:r>
              <a:rPr lang="en-US" sz="2200" i="1"/>
              <a:t> announced plans to demolish the remains of the former camp and build a shopping </a:t>
            </a:r>
            <a:r>
              <a:rPr lang="en-GB" sz="2200" i="1"/>
              <a:t>centre</a:t>
            </a:r>
            <a:r>
              <a:rPr lang="en-US" sz="2200" i="1"/>
              <a:t> </a:t>
            </a:r>
            <a:r>
              <a:rPr lang="sr-Latn-RS" sz="2200" i="1"/>
              <a:t>on the site</a:t>
            </a:r>
            <a:endParaRPr lang="en-US" sz="2200" i="1"/>
          </a:p>
          <a:p>
            <a:pPr algn="just">
              <a:buFont typeface="Arial" charset="0"/>
              <a:buChar char="•"/>
            </a:pPr>
            <a:endParaRPr lang="en-US" sz="2200" i="1"/>
          </a:p>
          <a:p>
            <a:pPr algn="just">
              <a:buFont typeface="Arial" charset="0"/>
              <a:buChar char="•"/>
            </a:pPr>
            <a:r>
              <a:rPr lang="en-US" sz="2200" i="1"/>
              <a:t>One of the main contractors behind the project is an architectural group from Israel</a:t>
            </a:r>
          </a:p>
        </p:txBody>
      </p:sp>
    </p:spTree>
    <p:extLst>
      <p:ext uri="{BB962C8B-B14F-4D97-AF65-F5344CB8AC3E}">
        <p14:creationId xmlns:p14="http://schemas.microsoft.com/office/powerpoint/2010/main" val="341492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inisa\Desktop\Skopje 2014\Topovske supe\IMG_00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3048001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Sinisa\Desktop\Skopje 2014\Topovske supe\IMG_00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37338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Sinisa\Desktop\Skopje 2014\Topovske supe\IMG_00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Sinisa\Desktop\Skopje 2014\Topovske supe\IMG_003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286000" cy="304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Sinisa\Desktop\Skopje 2014\Topovske supe\IMG_000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72082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6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inisa\Desktop\Skopje 2014\Topovske supe\IMG_0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825" y="9144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Sinisa\Desktop\Skopje 2014\Topovske supe\IMG_00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048001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Sinisa\Desktop\Skopje 2014\Topovske supe\IMG_0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66" y="38100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C:\Users\Sinisa\Desktop\Skopje 2014\Topovske supe\IMG_00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825" y="3590925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C:\Users\Sinisa\Desktop\Skopje 2014\Topovske supe\IMG_004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944688"/>
            <a:ext cx="2286000" cy="304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5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inisa\Desktop\Skopje 2014\Topovske supe\IMG_00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Sinisa\Desktop\Skopje 2014\Topovske supe\IMG_00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5" y="9144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:\Users\Sinisa\Desktop\Skopje 2014\Topovske supe\IMG_00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C:\Users\Sinisa\Desktop\Skopje 2014\Topovske supe\IMG_00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4" y="37338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C:\Users\Sinisa\Desktop\Skopje 2014\Topovske supe\IMG_00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006" y="91440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C:\Users\Sinisa\Desktop\Skopje 2014\Topovske supe\IMG_005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734360"/>
            <a:ext cx="3048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2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256" y="1600200"/>
            <a:ext cx="800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r-Latn-RS" sz="3600" dirty="0"/>
              <a:t> Lesson project - Migrations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3300" dirty="0"/>
              <a:t> Multi-class lesson about the Holocaust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3300" dirty="0"/>
              <a:t> Visit of Israeli students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3300" dirty="0"/>
              <a:t> Exploration of Kaponi/Prica story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3300" dirty="0"/>
              <a:t> </a:t>
            </a:r>
            <a:r>
              <a:rPr lang="en-GB" sz="3300" dirty="0"/>
              <a:t>The exchange project with </a:t>
            </a:r>
            <a:r>
              <a:rPr lang="sr-Latn-RS" sz="3300" dirty="0"/>
              <a:t>German students</a:t>
            </a:r>
            <a:r>
              <a:rPr lang="en-GB" sz="3300" dirty="0"/>
              <a:t> from Berlin – inspired by Centropa</a:t>
            </a:r>
            <a:endParaRPr lang="sr-Latn-RS" sz="3300" dirty="0"/>
          </a:p>
        </p:txBody>
      </p:sp>
    </p:spTree>
    <p:extLst>
      <p:ext uri="{BB962C8B-B14F-4D97-AF65-F5344CB8AC3E}">
        <p14:creationId xmlns:p14="http://schemas.microsoft.com/office/powerpoint/2010/main" val="2301760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inisa\Desktop\Skopje 2014\Topovske-Supe-se-il-cemento-cancella-la-storia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572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0" y="1144588"/>
            <a:ext cx="38862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sr-Latn-RS" i="1"/>
              <a:t>We managed to enter the property of the private company and students explored the entire area</a:t>
            </a:r>
          </a:p>
          <a:p>
            <a:pPr algn="just">
              <a:buFont typeface="Arial" charset="0"/>
              <a:buChar char="•"/>
            </a:pPr>
            <a:r>
              <a:rPr lang="sr-Latn-RS" i="1"/>
              <a:t>Students were reading testemonies of survivers on the site</a:t>
            </a:r>
            <a:endParaRPr lang="en-US" i="1"/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152400" y="4191000"/>
            <a:ext cx="8610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just">
              <a:buFont typeface="Arial" charset="0"/>
              <a:buChar char="•"/>
            </a:pPr>
            <a:r>
              <a:rPr lang="en-GB" i="1" dirty="0"/>
              <a:t>After</a:t>
            </a:r>
            <a:r>
              <a:rPr lang="sr-Latn-RS" i="1" dirty="0"/>
              <a:t> the visit, we had a discusion about our visit and one of the key questions was </a:t>
            </a:r>
            <a:r>
              <a:rPr lang="en-US" i="1" dirty="0"/>
              <a:t> </a:t>
            </a:r>
            <a:r>
              <a:rPr lang="sr-Latn-RS" i="1" dirty="0"/>
              <a:t>“Is it </a:t>
            </a:r>
            <a:r>
              <a:rPr lang="en-US" i="1" dirty="0"/>
              <a:t>morally right to build a shopping </a:t>
            </a:r>
            <a:r>
              <a:rPr lang="en-GB" i="1" dirty="0"/>
              <a:t>centre</a:t>
            </a:r>
            <a:r>
              <a:rPr lang="en-US" i="1" dirty="0"/>
              <a:t> on a site where people were killed</a:t>
            </a:r>
            <a:r>
              <a:rPr lang="sr-Latn-RS" i="1"/>
              <a:t> or imprisoned?“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90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Visit of Israeli students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057400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Latn-RS" sz="2200" dirty="0"/>
              <a:t>A group of 40 students and teachers from </a:t>
            </a:r>
            <a:r>
              <a:rPr lang="en-US" sz="2200" dirty="0"/>
              <a:t>Young Ambassadors school</a:t>
            </a:r>
            <a:r>
              <a:rPr lang="sr-Latn-RS" sz="2200" dirty="0"/>
              <a:t> visited my school this month. Head of the Israeli delegation was </a:t>
            </a:r>
            <a:r>
              <a:rPr lang="en-US" sz="2200" dirty="0"/>
              <a:t>Ambassador Yitzhak Eldan, who had a distinguished 41-year career as a diplomat in Israel’s Ministry of Foreign Affairs, including 7 years as the Chief of Protocol and as Israel’s Ambassador to Denmark and UNESCO</a:t>
            </a:r>
            <a:r>
              <a:rPr lang="sr-Latn-RS" sz="2200" dirty="0"/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Latn-RS" sz="2200" dirty="0"/>
              <a:t>We made workshops together with 60 student from my school and a students’ delegation from Railway Technical school.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Latn-RS" sz="2200" dirty="0"/>
              <a:t>After the visit, Israeli students together with me and a group of my students visited Staro Sajmište site where they had a </a:t>
            </a:r>
            <a:r>
              <a:rPr lang="en-GB" sz="2200" dirty="0"/>
              <a:t>commemoration</a:t>
            </a:r>
            <a:r>
              <a:rPr lang="sr-Latn-RS" sz="2200" dirty="0"/>
              <a:t> service.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13586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inisa\Desktop\2015505141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25181"/>
            <a:ext cx="4664412" cy="26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inisa\Desktop\2015505130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331028"/>
            <a:ext cx="4713513" cy="265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inisa\Desktop\20155051445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01" y="725181"/>
            <a:ext cx="4664413" cy="26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inisa\Desktop\20155051516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713513" cy="265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27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nisa\Desktop\IMG_1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9" y="217715"/>
            <a:ext cx="4078514" cy="30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inisa\Desktop\IMG_1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0" y="3298371"/>
            <a:ext cx="4136572" cy="31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inisa\Desktop\IMG_16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78" y="914400"/>
            <a:ext cx="3824967" cy="50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1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1534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4800" dirty="0"/>
              <a:t>Exploration of Kaponi/Prica 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9277" y="2286000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dirty="0"/>
              <a:t>Idea of making a documentary movie about </a:t>
            </a:r>
            <a:r>
              <a:rPr lang="en-GB" dirty="0"/>
              <a:t>our former head master</a:t>
            </a:r>
            <a:r>
              <a:rPr lang="sr-Latn-RS" dirty="0"/>
              <a:t>, the Righteous among the nations Spasenije Prica </a:t>
            </a:r>
            <a:r>
              <a:rPr lang="en-GB" dirty="0"/>
              <a:t> and his </a:t>
            </a:r>
            <a:r>
              <a:rPr lang="sr-Latn-RS" dirty="0"/>
              <a:t>Jewish </a:t>
            </a:r>
            <a:r>
              <a:rPr lang="en-GB" dirty="0"/>
              <a:t>student</a:t>
            </a:r>
            <a:r>
              <a:rPr lang="sr-Latn-RS" dirty="0"/>
              <a:t> Gershon Kaponi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/>
              <a:t>Made a contact with family of both, Spasenije Prica and Gershon Kaponi (Zoran Šljukić, Olga and Michael Kaponi)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/>
              <a:t>Found a lot of information about it, but still a lot waiting to be explored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/>
              <a:t>Asked </a:t>
            </a:r>
            <a:r>
              <a:rPr lang="en-US" dirty="0"/>
              <a:t>Ambassador Yitzhak Eldan</a:t>
            </a:r>
            <a:r>
              <a:rPr lang="sr-Latn-RS" dirty="0"/>
              <a:t> for help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/>
              <a:t>Organised a reunion of two families after 74 years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123" name="Picture 3" descr="C:\Users\Sinisa\Desktop\Yitzhak and Micha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2882145" cy="44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57356"/>
              </p:ext>
            </p:extLst>
          </p:nvPr>
        </p:nvGraphicFramePr>
        <p:xfrm>
          <a:off x="4572000" y="5943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Document" showAsIcon="1" r:id="rId4" imgW="914400" imgH="771480" progId="Word.Document.12">
                  <p:embed/>
                </p:oleObj>
              </mc:Choice>
              <mc:Fallback>
                <p:oleObj name="Document" showAsIcon="1" r:id="rId4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0" y="59436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232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7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</a:t>
            </a:r>
            <a:r>
              <a:rPr lang="sr-Latn-RS" sz="2800" dirty="0"/>
              <a:t>he Righteous Among the Nations Spasenije Prica and his student Gershon Kaponi</a:t>
            </a:r>
            <a:endParaRPr lang="en-US" sz="2800" dirty="0"/>
          </a:p>
          <a:p>
            <a:endParaRPr lang="en-US" sz="2200" dirty="0"/>
          </a:p>
        </p:txBody>
      </p:sp>
      <p:pic>
        <p:nvPicPr>
          <p:cNvPr id="2050" name="Picture 2" descr="G:\Laptop\desktop\Jevreji\Spasenije i Geršo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1828800"/>
            <a:ext cx="5386388" cy="44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254879"/>
              </p:ext>
            </p:extLst>
          </p:nvPr>
        </p:nvGraphicFramePr>
        <p:xfrm>
          <a:off x="7696200" y="5105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showAsIcon="1" r:id="rId4" imgW="914400" imgH="771480" progId="Word.Document.12">
                  <p:embed/>
                </p:oleObj>
              </mc:Choice>
              <mc:Fallback>
                <p:oleObj name="Document" showAsIcon="1" r:id="rId4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96200" y="51054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03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inisa\Desktop\IMG_5669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-15702"/>
            <a:ext cx="5214432" cy="347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inisa\Desktop\IMG_5677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inisa\Desktop\IMG_5711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0" y="3463982"/>
            <a:ext cx="5053434" cy="33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inisa\Desktop\IMG_5679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63982"/>
            <a:ext cx="4724400" cy="33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43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nisa\Desktop\IMG_5739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10886"/>
            <a:ext cx="3847065" cy="25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inisa\Desktop\IMG_5769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35" y="0"/>
            <a:ext cx="5242508" cy="34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inisa\Desktop\IMG_5774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2362200"/>
            <a:ext cx="3847065" cy="25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inisa\Desktop\IMG_5778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" y="4495800"/>
            <a:ext cx="381440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inisa\Desktop\IMG_5808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35" y="3370439"/>
            <a:ext cx="5285371" cy="35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8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nisa\Desktop\Skopje 2014\Spasenije Prica\IMG_25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97" y="228600"/>
            <a:ext cx="4059238" cy="3043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inisa\Desktop\Skopje 2014\Spasenije Prica\IMG_25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776" y="3403206"/>
            <a:ext cx="4266080" cy="31995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inisa\Desktop\Skopje 2014\Spasenije Prica\IMG_25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823923"/>
            <a:ext cx="3868925" cy="515856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88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28600" y="748732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80" charset="-128"/>
              </a:defRPr>
            </a:lvl9pPr>
          </a:lstStyle>
          <a:p>
            <a:pPr algn="just"/>
            <a:r>
              <a:rPr lang="en-US" i="1" dirty="0"/>
              <a:t>List of students fallen in World War II at the school’s entrance</a:t>
            </a:r>
          </a:p>
        </p:txBody>
      </p:sp>
      <p:pic>
        <p:nvPicPr>
          <p:cNvPr id="10242" name="Picture 2" descr="C:\Users\Sinisa\Desktop\Skopje 2014\Spasenije Prica\IMG_25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74676"/>
            <a:ext cx="2857500" cy="3810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inisa\Desktop\Skopje 2014\Spasenije Prica\IMG_256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939" y="1760196"/>
            <a:ext cx="2998788" cy="399838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inisa\Desktop\Skopje 2014\Spasenije Prica\IMG_256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837" y="2362200"/>
            <a:ext cx="2742407" cy="365654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8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/>
              <a:t>Migrations -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80772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200" dirty="0"/>
              <a:t>Geography lesson </a:t>
            </a:r>
            <a:r>
              <a:rPr lang="en-GB" sz="2200" dirty="0"/>
              <a:t>“Migrations”</a:t>
            </a:r>
            <a:endParaRPr lang="sr-Latn-R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Inspiration for the project </a:t>
            </a:r>
            <a:r>
              <a:rPr lang="sr-Latn-RS" sz="2200" dirty="0"/>
              <a:t>– </a:t>
            </a:r>
            <a:r>
              <a:rPr lang="en-GB" sz="2200" dirty="0"/>
              <a:t>“</a:t>
            </a:r>
            <a:r>
              <a:rPr lang="sr-Latn-RS" sz="2200" dirty="0"/>
              <a:t>Return to Rivne“</a:t>
            </a:r>
            <a:r>
              <a:rPr lang="en-GB" sz="2200" dirty="0"/>
              <a:t> Centropa film</a:t>
            </a:r>
            <a:endParaRPr lang="sr-Latn-R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Discussion after the film with questions</a:t>
            </a:r>
            <a:endParaRPr lang="sr-Latn-R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Task</a:t>
            </a:r>
            <a:r>
              <a:rPr lang="sr-Latn-RS" sz="2200" dirty="0"/>
              <a:t> 1: </a:t>
            </a:r>
            <a:r>
              <a:rPr lang="en-GB" sz="2200" dirty="0"/>
              <a:t>At home they had 15 minutes to pack hand luggage bag in case they need to leave their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They took a photo of what they packed and uploaded it to our </a:t>
            </a:r>
            <a:r>
              <a:rPr lang="en-GB" sz="2200" dirty="0" err="1"/>
              <a:t>Edmodo</a:t>
            </a:r>
            <a:r>
              <a:rPr lang="en-GB" sz="2200" dirty="0"/>
              <a:t>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 the school we had discussion about what did they choose and why - (What is important for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Task 2</a:t>
            </a:r>
            <a:r>
              <a:rPr lang="sr-Latn-RS" sz="2200" dirty="0"/>
              <a:t>: </a:t>
            </a:r>
            <a:r>
              <a:rPr lang="en-GB" sz="2200" dirty="0"/>
              <a:t>Creation of family migration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Students talked with older family members, they collected information and made migration maps and essays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They uploaded family maps and essays to our </a:t>
            </a:r>
            <a:r>
              <a:rPr lang="en-GB" sz="2200" dirty="0" err="1"/>
              <a:t>Edmodo</a:t>
            </a:r>
            <a:r>
              <a:rPr lang="en-GB" sz="2200" dirty="0"/>
              <a:t> group where we had online discussion (comments) </a:t>
            </a:r>
            <a:endParaRPr lang="sr-Latn-R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18052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43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 dirty="0"/>
              <a:t>The exchange project with German students from Berlin – </a:t>
            </a:r>
            <a:r>
              <a:rPr lang="sr-Latn-RS" sz="3200" dirty="0"/>
              <a:t>inspired </a:t>
            </a:r>
            <a:r>
              <a:rPr lang="en-GB" sz="3200" dirty="0"/>
              <a:t>by Centropa</a:t>
            </a:r>
            <a:endParaRPr lang="sr-Latn-RS" sz="3200" dirty="0"/>
          </a:p>
        </p:txBody>
      </p:sp>
      <p:pic>
        <p:nvPicPr>
          <p:cNvPr id="8194" name="Picture 2" descr="C:\Users\Sinisa\Desktop\centropa_9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4839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inisa\Desktop\centropa_12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24384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inisa\Desktop\centropa_7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79" y="1371599"/>
            <a:ext cx="3287519" cy="21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inisa\Desktop\centropa_1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80" y="4236995"/>
            <a:ext cx="3287519" cy="21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68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inisa\Desktop\centropa_34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56" y="3182954"/>
            <a:ext cx="5606144" cy="36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inisa\Desktop\centropa_53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/>
        </p:blipFill>
        <p:spPr bwMode="auto">
          <a:xfrm>
            <a:off x="-43542" y="-32657"/>
            <a:ext cx="3724513" cy="44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inisa\Desktop\centropa_47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4403805"/>
            <a:ext cx="3684891" cy="24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inisa\Desktop\centropa_21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33" y="-32657"/>
            <a:ext cx="5491767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50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nisa\Desktop\centropa_58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" y="381000"/>
            <a:ext cx="914167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949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Razmena Berlin\DSC03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" y="0"/>
            <a:ext cx="45692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Razmena Berlin\DSC03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36" y="5862"/>
            <a:ext cx="45692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Razmena Berlin\DSC037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r="7342"/>
          <a:stretch/>
        </p:blipFill>
        <p:spPr bwMode="auto">
          <a:xfrm>
            <a:off x="4441439" y="3048000"/>
            <a:ext cx="4714286" cy="33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Razmena Berlin\DSC038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53862"/>
            <a:ext cx="5173219" cy="34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11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Razmena Berlin\DSC04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2698383" cy="4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Razmena Berlin\DSC04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-752"/>
          <a:stretch/>
        </p:blipFill>
        <p:spPr bwMode="auto">
          <a:xfrm>
            <a:off x="2698382" y="-76200"/>
            <a:ext cx="3116264" cy="46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Razmena Berlin\DSC04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6903"/>
            <a:ext cx="3352800" cy="50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Razmena Berlin\DSC039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r="6051"/>
          <a:stretch/>
        </p:blipFill>
        <p:spPr bwMode="auto">
          <a:xfrm>
            <a:off x="0" y="4411791"/>
            <a:ext cx="3247294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Razmena Berlin\DSC039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7825"/>
          <a:stretch/>
        </p:blipFill>
        <p:spPr bwMode="auto">
          <a:xfrm>
            <a:off x="3247294" y="4429376"/>
            <a:ext cx="3227630" cy="246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Razmena Berlin\DSC039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24" y="5073650"/>
            <a:ext cx="2674938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93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Razmena Berlin\DSC04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718873" cy="18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Razmena Berlin\DSC04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536193"/>
            <a:ext cx="3222808" cy="21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Razmena Berlin\DSC04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41" y="2338663"/>
            <a:ext cx="3246032" cy="21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Razmena Berlin\DSC043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/>
          <a:stretch/>
        </p:blipFill>
        <p:spPr bwMode="auto">
          <a:xfrm>
            <a:off x="2682941" y="4503968"/>
            <a:ext cx="3260659" cy="23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Razmena Berlin\DSC04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73" y="175845"/>
            <a:ext cx="3224728" cy="21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Razmena Berlin\DSC043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/>
          <a:stretch/>
        </p:blipFill>
        <p:spPr bwMode="auto">
          <a:xfrm>
            <a:off x="5943601" y="4686008"/>
            <a:ext cx="3206567" cy="21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Razmena Berlin\DSC043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3200400" cy="21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Razmena Berlin\DSC043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6058"/>
            <a:ext cx="2718874" cy="18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D:\Razmena Berlin\DSC040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56270"/>
            <a:ext cx="2674938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D:\Razmena Berlin\DSC0439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/>
          <a:stretch/>
        </p:blipFill>
        <p:spPr bwMode="auto">
          <a:xfrm>
            <a:off x="-7341" y="5392615"/>
            <a:ext cx="2690282" cy="14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93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114800"/>
            <a:ext cx="3657600" cy="1400368"/>
          </a:xfrm>
        </p:spPr>
        <p:txBody>
          <a:bodyPr/>
          <a:lstStyle/>
          <a:p>
            <a:pPr marL="0" indent="0">
              <a:buNone/>
            </a:pPr>
            <a:r>
              <a:rPr lang="sr-Latn-RS" dirty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7575"/>
            <a:ext cx="4533900" cy="3400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7448" y="2851448"/>
            <a:ext cx="3352800" cy="4660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3813"/>
            <a:ext cx="5410200" cy="3513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-23813"/>
            <a:ext cx="4705349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0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416"/>
            <a:ext cx="4332941" cy="3759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5536204" cy="3112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7" y="3098416"/>
            <a:ext cx="4945374" cy="37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362200"/>
            <a:ext cx="4868869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51" y="1371599"/>
            <a:ext cx="4315086" cy="5500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69" y="0"/>
            <a:ext cx="5299069" cy="2563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304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Family migration maps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63499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8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4287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36004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806</TotalTime>
  <Words>794</Words>
  <Application>Microsoft Macintosh PowerPoint</Application>
  <PresentationFormat>On-screen Show (4:3)</PresentationFormat>
  <Paragraphs>65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Georgia</vt:lpstr>
      <vt:lpstr>Trebuchet MS</vt:lpstr>
      <vt:lpstr>Slipstream</vt:lpstr>
      <vt:lpstr>Presentation</vt:lpstr>
      <vt:lpstr>Document</vt:lpstr>
      <vt:lpstr>The Holocaust Lessons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Multi-class lesson about Holocaust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of Israeli students</vt:lpstr>
      <vt:lpstr>PowerPoint Presentation</vt:lpstr>
      <vt:lpstr>PowerPoint Presentation</vt:lpstr>
      <vt:lpstr>Exploration of Kaponi/Prica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exchange project with German students from Berlin – inspired by Centropa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Holocaust Lessons 2013/2014</dc:title>
  <dc:creator>Sinisa Vukadinovic</dc:creator>
  <cp:lastModifiedBy>Lauren Granite</cp:lastModifiedBy>
  <cp:revision>42</cp:revision>
  <dcterms:created xsi:type="dcterms:W3CDTF">2006-08-16T00:00:00Z</dcterms:created>
  <dcterms:modified xsi:type="dcterms:W3CDTF">2019-07-06T19:48:17Z</dcterms:modified>
</cp:coreProperties>
</file>